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  <p:sldMasterId id="2147483706" r:id="rId2"/>
    <p:sldMasterId id="2147483707" r:id="rId3"/>
    <p:sldMasterId id="2147483708" r:id="rId4"/>
    <p:sldMasterId id="2147483709" r:id="rId5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 type="screen16x9"/>
  <p:notesSz cx="6858000" cy="9144000"/>
  <p:embeddedFontLst>
    <p:embeddedFont>
      <p:font typeface="Barlow" panose="020B0604020202020204" charset="0"/>
      <p:regular r:id="rId31"/>
      <p:bold r:id="rId32"/>
      <p:italic r:id="rId33"/>
      <p:boldItalic r:id="rId34"/>
    </p:embeddedFont>
    <p:embeddedFont>
      <p:font typeface="Barlow ExtraLight" panose="020B0604020202020204" charset="0"/>
      <p:regular r:id="rId35"/>
      <p:bold r:id="rId36"/>
      <p:italic r:id="rId37"/>
      <p:boldItalic r:id="rId38"/>
    </p:embeddedFont>
    <p:embeddedFont>
      <p:font typeface="Barlow Medium" panose="020B0604020202020204" charset="0"/>
      <p:regular r:id="rId39"/>
      <p:bold r:id="rId40"/>
      <p:italic r:id="rId41"/>
      <p:boldItalic r:id="rId42"/>
    </p:embeddedFont>
    <p:embeddedFont>
      <p:font typeface="Barlow SemiBold" panose="020B0604020202020204" charset="0"/>
      <p:regular r:id="rId43"/>
      <p:bold r:id="rId44"/>
      <p:italic r:id="rId45"/>
      <p:boldItalic r:id="rId46"/>
    </p:embeddedFont>
    <p:embeddedFont>
      <p:font typeface="Barlow Thin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uli" panose="020B0604020202020204" charset="0"/>
      <p:regular r:id="rId55"/>
      <p:bold r:id="rId56"/>
      <p:italic r:id="rId57"/>
      <p:boldItalic r:id="rId58"/>
    </p:embeddedFont>
    <p:embeddedFont>
      <p:font typeface="Muli ExtraLight" panose="020B0604020202020204" charset="0"/>
      <p:regular r:id="rId59"/>
      <p:bold r:id="rId60"/>
      <p:italic r:id="rId61"/>
      <p:boldItalic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9865c38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9865c387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a5ac0c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a5ac0c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a5ac0ca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a5ac0ca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a5ac0ca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a5ac0ca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a5ac0c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64a5ac0c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 is a innovative visual we created for lots of the DEX customers who’d like to know better about their users, 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a5ac0c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64a5ac0ca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a5ac0c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a5ac0c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a5ac0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a5ac0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4a5ac0ca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4a5ac0ca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behaviors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29865c38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29865c38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ef82eb16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ef82eb16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aa95f5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aa95f5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e33ca8d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e33ca8d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f82eb1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ef82eb1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efa9afd9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efa9afd9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f82eb16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ef82eb16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29865c387_0_187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don’t have time left for questions, but happy to take them afterwards.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g529865c38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aa95f5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aa95f5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aa95f55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aa95f5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a5ac0ca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a5ac0ca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a5ac0ca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a5ac0ca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a5ac0ca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a5ac0ca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a5ac0ca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a5ac0ca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behaviors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are informative &amp; exploratory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a5ac0ca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a5ac0ca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2017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&gt;700 ICO’s raised over $4.7 B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of September 2018...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&gt;100k new daily users 	(350k new accounts created on 1/4 - a platform record!)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&gt;1,500 DApps live or in development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&gt;35M unique addresses on Ethereum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1">
  <p:cSld name="CUSTOM_4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83000" y="2793337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3" name="Google Shape;53;p13" descr="alethio logo 5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925" y="1131751"/>
            <a:ext cx="1944150" cy="13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-10350"/>
            <a:ext cx="9153300" cy="63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○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83193" y="15371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 descr="logo-wor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descr="alethio logo light 5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600" y="72075"/>
            <a:ext cx="663270" cy="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/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57200" y="187304"/>
            <a:ext cx="737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57200" y="1438000"/>
            <a:ext cx="8229600" cy="3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1">
  <p:cSld name="Custom Layout 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descr="logo-full-h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396" y="4739076"/>
            <a:ext cx="393900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71450" y="368850"/>
            <a:ext cx="80130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71450" y="1013125"/>
            <a:ext cx="8801100" cy="3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7472932" y="4798786"/>
            <a:ext cx="1499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oboto"/>
              <a:buNone/>
              <a:defRPr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2743200" y="4798786"/>
            <a:ext cx="36576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Open Sans"/>
              <a:buNone/>
            </a:pPr>
            <a:r>
              <a:rPr lang="en"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© 201</a:t>
            </a:r>
            <a:r>
              <a:rPr lang="en" sz="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consensys.net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10" y="0"/>
            <a:ext cx="143400" cy="803100"/>
          </a:xfrm>
          <a:prstGeom prst="rect">
            <a:avLst/>
          </a:prstGeom>
          <a:solidFill>
            <a:srgbClr val="315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2"/>
          </p:nvPr>
        </p:nvSpPr>
        <p:spPr>
          <a:xfrm>
            <a:off x="171450" y="253225"/>
            <a:ext cx="80130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52D9"/>
              </a:buClr>
              <a:buSzPts val="800"/>
              <a:buFont typeface="Roboto"/>
              <a:buNone/>
              <a:defRPr sz="800" b="1" i="0" u="none" strike="noStrike" cap="none">
                <a:solidFill>
                  <a:srgbClr val="3152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USTOM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7" descr="logo-mar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8688" y="1708438"/>
            <a:ext cx="1726613" cy="172661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7" descr="logo-wo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lang="en" sz="1800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sz="1800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bg>
      <p:bgPr>
        <a:solidFill>
          <a:srgbClr val="F7F8F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/>
          <p:nvPr/>
        </p:nvSpPr>
        <p:spPr>
          <a:xfrm>
            <a:off x="6472611" y="4564525"/>
            <a:ext cx="2433600" cy="356400"/>
          </a:xfrm>
          <a:prstGeom prst="rect">
            <a:avLst/>
          </a:prstGeom>
          <a:solidFill>
            <a:srgbClr val="356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1"/>
          <p:cNvSpPr txBox="1"/>
          <p:nvPr/>
        </p:nvSpPr>
        <p:spPr>
          <a:xfrm>
            <a:off x="6410425" y="4410824"/>
            <a:ext cx="2433600" cy="440100"/>
          </a:xfrm>
          <a:prstGeom prst="rect">
            <a:avLst/>
          </a:prstGeom>
          <a:solidFill>
            <a:srgbClr val="E1EE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6EFF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r>
              <a:rPr lang="en" sz="1800">
                <a:solidFill>
                  <a:srgbClr val="356EFF"/>
                </a:solidFill>
                <a:latin typeface="Barlow Thin"/>
                <a:ea typeface="Barlow Thin"/>
                <a:cs typeface="Barlow Thin"/>
                <a:sym typeface="Barlow Thin"/>
              </a:rPr>
              <a:t>@aleth.io</a:t>
            </a:r>
            <a:endParaRPr sz="1800">
              <a:solidFill>
                <a:srgbClr val="356EFF"/>
              </a:solidFill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2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311760" y="301680"/>
            <a:ext cx="8519700" cy="3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467712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3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4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2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3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2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3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2"/>
          </p:nvPr>
        </p:nvSpPr>
        <p:spPr>
          <a:xfrm>
            <a:off x="311760" y="2936520"/>
            <a:ext cx="85197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677120" y="115236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1176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677120" y="2936520"/>
            <a:ext cx="4157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2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3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4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5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6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header - almost white bckgrd">
  <p:cSld name="title header - almost white bckgrd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header -white bckgrd">
  <p:cSld name="title header -white bckgr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ELEMENT - blue overlay shape for images">
  <p:cSld name="COPY ELEMENT - blue overlay shape for image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/>
          <p:nvPr/>
        </p:nvSpPr>
        <p:spPr>
          <a:xfrm>
            <a:off x="-19439" y="-15949"/>
            <a:ext cx="9163500" cy="5159400"/>
          </a:xfrm>
          <a:prstGeom prst="rect">
            <a:avLst/>
          </a:prstGeom>
          <a:gradFill>
            <a:gsLst>
              <a:gs pos="0">
                <a:srgbClr val="165E5C">
                  <a:alpha val="49803"/>
                </a:srgbClr>
              </a:gs>
              <a:gs pos="26000">
                <a:srgbClr val="4A9DB7">
                  <a:alpha val="81960"/>
                </a:srgbClr>
              </a:gs>
              <a:gs pos="48000">
                <a:srgbClr val="4A9DB7">
                  <a:alpha val="85882"/>
                </a:srgbClr>
              </a:gs>
              <a:gs pos="100000">
                <a:srgbClr val="165E5C">
                  <a:alpha val="75686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ELEMENT - dark overlay shape for images">
  <p:cSld name="COPY ELEMENT - dark overlay shape for image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0980"/>
            </a:scheme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 Slides Layout - ADD IMG and BLUE OVERLAY UNDER STAT">
  <p:cSld name="Stat Slides Layout - ADD IMG and BLUE OVERLAY UNDER STA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>
            <a:spLocks noGrp="1"/>
          </p:cNvSpPr>
          <p:nvPr>
            <p:ph type="title"/>
          </p:nvPr>
        </p:nvSpPr>
        <p:spPr>
          <a:xfrm>
            <a:off x="457200" y="1045812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Arial"/>
              <a:buNone/>
              <a:defRPr sz="9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7"/>
          <p:cNvSpPr txBox="1">
            <a:spLocks noGrp="1"/>
          </p:cNvSpPr>
          <p:nvPr>
            <p:ph type="body" idx="1"/>
          </p:nvPr>
        </p:nvSpPr>
        <p:spPr>
          <a:xfrm>
            <a:off x="962820" y="2591065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white text over full image w blue overlay element">
  <p:cSld name="transition slide - white text over full image w blue overlay elem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204788" y="2307666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dk1">
              <a:alpha val="28630"/>
            </a:scheme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 descr="white-signals-analytics-logo-1000x300p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900" y="1988820"/>
            <a:ext cx="3886199" cy="116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0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6666"/>
                </a:srgbClr>
              </a:gs>
              <a:gs pos="46000">
                <a:srgbClr val="000000">
                  <a:alpha val="28627"/>
                </a:srgbClr>
              </a:gs>
              <a:gs pos="100000">
                <a:srgbClr val="000000">
                  <a:alpha val="9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0"/>
          <p:cNvSpPr txBox="1"/>
          <p:nvPr/>
        </p:nvSpPr>
        <p:spPr>
          <a:xfrm>
            <a:off x="279734" y="3783721"/>
            <a:ext cx="6385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Powering Intelligence Streams </a:t>
            </a:r>
            <a:endParaRPr sz="1100"/>
          </a:p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Drive Superior Business Outcomes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40" descr="white-signals-analytics-logo-1000x300p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316" y="505327"/>
            <a:ext cx="3411316" cy="1023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sldNum" idx="12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0199" y="4711700"/>
            <a:ext cx="1143002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>
            <a:spLocks noGrp="1"/>
          </p:cNvSpPr>
          <p:nvPr>
            <p:ph type="title"/>
          </p:nvPr>
        </p:nvSpPr>
        <p:spPr>
          <a:xfrm>
            <a:off x="293588" y="265174"/>
            <a:ext cx="8734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 or Callout Slide">
  <p:cSld name="Step or Callout Slid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/>
          <p:nvPr/>
        </p:nvSpPr>
        <p:spPr>
          <a:xfrm>
            <a:off x="0" y="0"/>
            <a:ext cx="9144000" cy="867900"/>
          </a:xfrm>
          <a:prstGeom prst="rect">
            <a:avLst/>
          </a:prstGeom>
          <a:solidFill>
            <a:srgbClr val="05273F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4"/>
          <p:cNvSpPr txBox="1">
            <a:spLocks noGrp="1"/>
          </p:cNvSpPr>
          <p:nvPr>
            <p:ph type="sldNum" idx="12"/>
          </p:nvPr>
        </p:nvSpPr>
        <p:spPr>
          <a:xfrm>
            <a:off x="3536353" y="48937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44"/>
          <p:cNvSpPr txBox="1">
            <a:spLocks noGrp="1"/>
          </p:cNvSpPr>
          <p:nvPr>
            <p:ph type="title"/>
          </p:nvPr>
        </p:nvSpPr>
        <p:spPr>
          <a:xfrm>
            <a:off x="243977" y="273844"/>
            <a:ext cx="8597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CUSTOM_4">
    <p:bg>
      <p:bgPr>
        <a:solidFill>
          <a:srgbClr val="2C115D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title"/>
          </p:nvPr>
        </p:nvSpPr>
        <p:spPr>
          <a:xfrm>
            <a:off x="778350" y="2985312"/>
            <a:ext cx="7587300" cy="58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/>
          <p:nvPr/>
        </p:nvSpPr>
        <p:spPr>
          <a:xfrm>
            <a:off x="3213750" y="4972625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2018 consensys.net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46" descr="logo-wor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49" y="4999550"/>
            <a:ext cx="822700" cy="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 descr="alethio logo light 5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00" y="1169000"/>
            <a:ext cx="2139999" cy="1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CUSTOM_4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2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21" name="Google Shape;22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53"/>
          <p:cNvSpPr txBox="1">
            <a:spLocks noGrp="1"/>
          </p:cNvSpPr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25" name="Google Shape;2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body" idx="1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9" name="Google Shape;229;p54"/>
          <p:cNvSpPr txBox="1">
            <a:spLocks noGrp="1"/>
          </p:cNvSpPr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30" name="Google Shape;230;p54" descr="alethio logo light 5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7" name="Google Shape;237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01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115D"/>
              </a:buClr>
              <a:buSzPts val="4800"/>
              <a:buFont typeface="Muli"/>
              <a:buNone/>
              <a:defRPr sz="48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4" name="Google Shape;24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5" name="Google Shape;24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CUSTOM_4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0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52" name="Google Shape;25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5175" y="1081545"/>
            <a:ext cx="2113626" cy="15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 txBox="1">
            <a:spLocks noGrp="1"/>
          </p:cNvSpPr>
          <p:nvPr>
            <p:ph type="sldNum" idx="12"/>
          </p:nvPr>
        </p:nvSpPr>
        <p:spPr>
          <a:xfrm>
            <a:off x="8556775" y="4941875"/>
            <a:ext cx="548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61"/>
          <p:cNvSpPr txBox="1">
            <a:spLocks noGrp="1"/>
          </p:cNvSpPr>
          <p:nvPr>
            <p:ph type="title"/>
          </p:nvPr>
        </p:nvSpPr>
        <p:spPr>
          <a:xfrm>
            <a:off x="783000" y="2902687"/>
            <a:ext cx="75873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56" name="Google Shape;2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838" y="1081569"/>
            <a:ext cx="2113626" cy="152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/>
          <p:nvPr/>
        </p:nvSpPr>
        <p:spPr>
          <a:xfrm>
            <a:off x="0" y="-10350"/>
            <a:ext cx="9153300" cy="719700"/>
          </a:xfrm>
          <a:prstGeom prst="rect">
            <a:avLst/>
          </a:prstGeom>
          <a:solidFill>
            <a:srgbClr val="2C11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2"/>
          <p:cNvSpPr txBox="1">
            <a:spLocks noGrp="1"/>
          </p:cNvSpPr>
          <p:nvPr>
            <p:ph type="body" idx="1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●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uli"/>
              <a:buChar char="○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uli"/>
              <a:buChar char="■"/>
              <a:defRPr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60" name="Google Shape;260;p62"/>
          <p:cNvSpPr txBox="1">
            <a:spLocks noGrp="1"/>
          </p:cNvSpPr>
          <p:nvPr>
            <p:ph type="title"/>
          </p:nvPr>
        </p:nvSpPr>
        <p:spPr>
          <a:xfrm>
            <a:off x="152400" y="15376"/>
            <a:ext cx="75873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61" name="Google Shape;261;p62" descr="alethio logo light 5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5250" y="155375"/>
            <a:ext cx="548700" cy="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60" y="301680"/>
            <a:ext cx="8519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19700" cy="3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ldNum" idx="12"/>
          </p:nvPr>
        </p:nvSpPr>
        <p:spPr>
          <a:xfrm>
            <a:off x="6343288" y="4663388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9.jpg"/><Relationship Id="rId4" Type="http://schemas.openxmlformats.org/officeDocument/2006/relationships/hyperlink" Target="http://www.youtube.com/watch?v=28vB6JulH7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mailto:partnerships@aleth.i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yelCSzkaG99DIyLg6bdoQ2r7JyCqjPo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3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4140125" y="914197"/>
            <a:ext cx="863751" cy="6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3"/>
          <p:cNvSpPr/>
          <p:nvPr/>
        </p:nvSpPr>
        <p:spPr>
          <a:xfrm>
            <a:off x="822850" y="465675"/>
            <a:ext cx="74637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Visualizing DeFi: The Evolution of a Connected Ecosystem</a:t>
            </a:r>
            <a:endParaRPr sz="1800" b="1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defi.wtf</a:t>
            </a:r>
            <a:endParaRPr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October 7, 2019</a:t>
            </a:r>
            <a:endParaRPr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8" name="Google Shape;268;p63"/>
          <p:cNvSpPr txBox="1"/>
          <p:nvPr/>
        </p:nvSpPr>
        <p:spPr>
          <a:xfrm>
            <a:off x="0" y="378610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 Crowley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Christian.Crowley@consensys.net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115D"/>
                </a:solidFill>
                <a:latin typeface="Muli"/>
                <a:ea typeface="Muli"/>
                <a:cs typeface="Muli"/>
                <a:sym typeface="Muli"/>
              </a:rPr>
              <a:t>CEO | Aleth.io</a:t>
            </a:r>
            <a:endParaRPr sz="1200">
              <a:solidFill>
                <a:srgbClr val="2C115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82" y="0"/>
            <a:ext cx="722938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55" y="0"/>
            <a:ext cx="70510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4"/>
          <p:cNvPicPr preferRelativeResize="0"/>
          <p:nvPr/>
        </p:nvPicPr>
        <p:blipFill rotWithShape="1">
          <a:blip r:embed="rId4">
            <a:alphaModFix/>
          </a:blip>
          <a:srcRect r="17675" b="38248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Appendix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75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5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Visualization: Co-currency Matrix Heatmap</a:t>
            </a:r>
            <a:endParaRPr sz="18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many of their users are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overlapped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How’s the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loyalty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across different platform?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would be potential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user adoption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direction?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8" name="Google Shape;338;p75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lang="en" sz="1200" b="1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200"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6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6"/>
          <p:cNvSpPr txBox="1"/>
          <p:nvPr/>
        </p:nvSpPr>
        <p:spPr>
          <a:xfrm>
            <a:off x="228600" y="176000"/>
            <a:ext cx="86016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Graph Algorithm : PageRank &amp; Connected Component</a:t>
            </a:r>
            <a:endParaRPr sz="1800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most influential 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nodes across transaction network?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D2265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Network Graph Visualization</a:t>
            </a:r>
            <a:endParaRPr sz="18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How are financial products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connected 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through users?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6EFF"/>
              </a:buClr>
              <a:buSzPts val="1200"/>
              <a:buFont typeface="Muli"/>
              <a:buChar char="○"/>
            </a:pP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What are the major 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financial behaviors</a:t>
            </a:r>
            <a:r>
              <a:rPr lang="en" sz="1200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of users on blockchain? </a:t>
            </a:r>
            <a:endParaRPr sz="1200">
              <a:solidFill>
                <a:srgbClr val="356E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76"/>
          <p:cNvSpPr txBox="1"/>
          <p:nvPr/>
        </p:nvSpPr>
        <p:spPr>
          <a:xfrm>
            <a:off x="152400" y="152400"/>
            <a:ext cx="45864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Case Study</a:t>
            </a:r>
            <a:endParaRPr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Decentralized Finance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|</a:t>
            </a:r>
            <a:r>
              <a:rPr lang="en" sz="1200" b="1">
                <a:solidFill>
                  <a:srgbClr val="356E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>
                <a:solidFill>
                  <a:srgbClr val="356E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User Base of DEX &amp; DeFi</a:t>
            </a:r>
            <a:r>
              <a:rPr lang="en" sz="1200" b="1">
                <a:solidFill>
                  <a:srgbClr val="DD226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200" b="1">
              <a:solidFill>
                <a:srgbClr val="DD226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7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8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9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80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0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State of Ethereum &amp; Information Asymmetry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Rise of Decentralized Finance (DeFi)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The Alethio Platform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0" name="Google Shape;370;p80"/>
          <p:cNvPicPr preferRelativeResize="0"/>
          <p:nvPr/>
        </p:nvPicPr>
        <p:blipFill rotWithShape="1">
          <a:blip r:embed="rId5">
            <a:alphaModFix/>
          </a:blip>
          <a:srcRect r="1922"/>
          <a:stretch/>
        </p:blipFill>
        <p:spPr>
          <a:xfrm>
            <a:off x="730825" y="0"/>
            <a:ext cx="75348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80"/>
          <p:cNvSpPr txBox="1"/>
          <p:nvPr/>
        </p:nvSpPr>
        <p:spPr>
          <a:xfrm>
            <a:off x="2551350" y="46300"/>
            <a:ext cx="4041300" cy="5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ETH Locked in DeFi</a:t>
            </a:r>
            <a:endParaRPr sz="1500"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2" name="Google Shape;372;p80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81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7" y="0"/>
            <a:ext cx="820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1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</a:t>
            </a:r>
            <a:endParaRPr sz="1500"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0" name="Google Shape;380;p81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4"/>
          <p:cNvPicPr preferRelativeResize="0"/>
          <p:nvPr/>
        </p:nvPicPr>
        <p:blipFill rotWithShape="1">
          <a:blip r:embed="rId4">
            <a:alphaModFix/>
          </a:blip>
          <a:srcRect r="17675" b="38248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4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The evolution of defi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82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82"/>
          <p:cNvSpPr txBox="1"/>
          <p:nvPr/>
        </p:nvSpPr>
        <p:spPr>
          <a:xfrm>
            <a:off x="2201650" y="162550"/>
            <a:ext cx="43911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Daily Transaction Frequency of DeFi Contracts vs. Overall Tx on Ethereum</a:t>
            </a:r>
            <a:endParaRPr sz="1500"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82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8" name="Google Shape;388;p82"/>
          <p:cNvPicPr preferRelativeResize="0"/>
          <p:nvPr/>
        </p:nvPicPr>
        <p:blipFill rotWithShape="1">
          <a:blip r:embed="rId5">
            <a:alphaModFix/>
          </a:blip>
          <a:srcRect t="6314"/>
          <a:stretch/>
        </p:blipFill>
        <p:spPr>
          <a:xfrm>
            <a:off x="152400" y="611471"/>
            <a:ext cx="8991598" cy="425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83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3"/>
          <p:cNvSpPr/>
          <p:nvPr/>
        </p:nvSpPr>
        <p:spPr>
          <a:xfrm>
            <a:off x="524850" y="875250"/>
            <a:ext cx="64905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273656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73656"/>
                </a:solidFill>
                <a:latin typeface="Barlow"/>
                <a:ea typeface="Barlow"/>
                <a:cs typeface="Barlow"/>
                <a:sym typeface="Barlow"/>
              </a:rPr>
              <a:t>Show gifs of products</a:t>
            </a:r>
            <a:endParaRPr sz="1800">
              <a:solidFill>
                <a:srgbClr val="27365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5" name="Google Shape;39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94" y="0"/>
            <a:ext cx="79250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3"/>
          <p:cNvSpPr txBox="1"/>
          <p:nvPr/>
        </p:nvSpPr>
        <p:spPr>
          <a:xfrm>
            <a:off x="2898025" y="89550"/>
            <a:ext cx="34560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User Growth Over Time</a:t>
            </a:r>
            <a:endParaRPr sz="1500"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83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4" descr="alethio logo light 500.png"/>
          <p:cNvPicPr preferRelativeResize="0"/>
          <p:nvPr/>
        </p:nvPicPr>
        <p:blipFill rotWithShape="1">
          <a:blip r:embed="rId4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4"/>
          <p:cNvSpPr/>
          <p:nvPr/>
        </p:nvSpPr>
        <p:spPr>
          <a:xfrm>
            <a:off x="7013000" y="84259"/>
            <a:ext cx="1385400" cy="33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84"/>
          <p:cNvSpPr txBox="1"/>
          <p:nvPr/>
        </p:nvSpPr>
        <p:spPr>
          <a:xfrm>
            <a:off x="228600" y="176003"/>
            <a:ext cx="2037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DeFi rising</a:t>
            </a:r>
            <a:endParaRPr sz="1500"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5" name="Google Shape;405;p84"/>
          <p:cNvPicPr preferRelativeResize="0"/>
          <p:nvPr/>
        </p:nvPicPr>
        <p:blipFill rotWithShape="1">
          <a:blip r:embed="rId5">
            <a:alphaModFix/>
          </a:blip>
          <a:srcRect t="14104"/>
          <a:stretch/>
        </p:blipFill>
        <p:spPr>
          <a:xfrm>
            <a:off x="152400" y="1345125"/>
            <a:ext cx="8839198" cy="25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4"/>
          <p:cNvSpPr txBox="1"/>
          <p:nvPr/>
        </p:nvSpPr>
        <p:spPr>
          <a:xfrm>
            <a:off x="757200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USD locked in DeFi Platforms (since Dec 2017)</a:t>
            </a:r>
            <a:endParaRPr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(Including only previously mentioned platforms)</a:t>
            </a:r>
            <a:endParaRPr sz="1000" i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4886685" y="997764"/>
            <a:ext cx="38478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Cumulative % Growth in DeFi vs ETH Supply</a:t>
            </a:r>
            <a:endParaRPr b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3072EB"/>
                </a:solidFill>
                <a:latin typeface="Barlow"/>
                <a:ea typeface="Barlow"/>
                <a:cs typeface="Barlow"/>
                <a:sym typeface="Barlow"/>
              </a:rPr>
              <a:t>(since Dec 2017)</a:t>
            </a:r>
            <a:endParaRPr sz="1000" i="1">
              <a:solidFill>
                <a:srgbClr val="3072E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85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35623" y="1738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5" descr="Overview stats showing the growth in the Ethereum DeFi ecosystem over the past 9 months. Platforms included: Augur, Compound, Compound v2', InstaDApp, Maker, NUO, Synthetix, Uniswap. More platforms to be added soon!" title="Evolution of Ethereum DeFi platform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5"/>
          <p:cNvSpPr txBox="1"/>
          <p:nvPr/>
        </p:nvSpPr>
        <p:spPr>
          <a:xfrm>
            <a:off x="2551350" y="46300"/>
            <a:ext cx="4041300" cy="32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Evolution of DeFi Platforms</a:t>
            </a:r>
            <a:endParaRPr sz="15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5" name="Google Shape;415;p85"/>
          <p:cNvSpPr/>
          <p:nvPr/>
        </p:nvSpPr>
        <p:spPr>
          <a:xfrm>
            <a:off x="7601389" y="4658634"/>
            <a:ext cx="1385400" cy="3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D2265"/>
                </a:solidFill>
                <a:latin typeface="Barlow"/>
                <a:ea typeface="Barlow"/>
                <a:cs typeface="Barlow"/>
                <a:sym typeface="Barlow"/>
              </a:rPr>
              <a:t>defi.aleth.io</a:t>
            </a:r>
            <a:endParaRPr sz="1600" b="1">
              <a:solidFill>
                <a:srgbClr val="DD22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6"/>
          <p:cNvSpPr/>
          <p:nvPr/>
        </p:nvSpPr>
        <p:spPr>
          <a:xfrm>
            <a:off x="0" y="0"/>
            <a:ext cx="4580400" cy="5143500"/>
          </a:xfrm>
          <a:prstGeom prst="rect">
            <a:avLst/>
          </a:prstGeom>
          <a:solidFill>
            <a:srgbClr val="273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86"/>
          <p:cNvSpPr txBox="1"/>
          <p:nvPr/>
        </p:nvSpPr>
        <p:spPr>
          <a:xfrm>
            <a:off x="524700" y="747475"/>
            <a:ext cx="36834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7F8FA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Thank you!</a:t>
            </a:r>
            <a:endParaRPr sz="4800">
              <a:solidFill>
                <a:srgbClr val="F7F8FA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422" name="Google Shape;4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900" y="301675"/>
            <a:ext cx="769200" cy="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6"/>
          <p:cNvSpPr txBox="1"/>
          <p:nvPr/>
        </p:nvSpPr>
        <p:spPr>
          <a:xfrm>
            <a:off x="524700" y="3494050"/>
            <a:ext cx="3683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Christian Crowley</a:t>
            </a:r>
            <a:endParaRPr sz="2400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7F8FA"/>
                </a:solidFill>
                <a:latin typeface="Barlow"/>
                <a:ea typeface="Barlow"/>
                <a:cs typeface="Barlow"/>
                <a:sym typeface="Barlow"/>
              </a:rPr>
              <a:t>CEO | Alethio</a:t>
            </a:r>
            <a:endParaRPr sz="2400">
              <a:solidFill>
                <a:srgbClr val="F7F8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86"/>
          <p:cNvSpPr txBox="1"/>
          <p:nvPr/>
        </p:nvSpPr>
        <p:spPr>
          <a:xfrm>
            <a:off x="5288600" y="3840898"/>
            <a:ext cx="31500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@AlethioEthstats</a:t>
            </a:r>
            <a:endParaRPr sz="2800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@ChrisCCrowley</a:t>
            </a:r>
            <a:endParaRPr sz="2800">
              <a:solidFill>
                <a:srgbClr val="27365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25" name="Google Shape;425;p86"/>
          <p:cNvSpPr txBox="1"/>
          <p:nvPr/>
        </p:nvSpPr>
        <p:spPr>
          <a:xfrm>
            <a:off x="4938500" y="2411949"/>
            <a:ext cx="3850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73656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partnerships</a:t>
            </a:r>
            <a:r>
              <a:rPr lang="en" sz="2800">
                <a:solidFill>
                  <a:srgbClr val="273656"/>
                </a:solidFill>
                <a:uFill>
                  <a:noFill/>
                </a:uFill>
                <a:latin typeface="Barlow ExtraLight"/>
                <a:ea typeface="Barlow ExtraLight"/>
                <a:cs typeface="Barlow ExtraLight"/>
                <a:sym typeface="Barlow ExtraLight"/>
                <a:hlinkClick r:id="rId4"/>
              </a:rPr>
              <a:t>@aleth.io</a:t>
            </a:r>
            <a:endParaRPr sz="2800">
              <a:solidFill>
                <a:srgbClr val="273656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426" name="Google Shape;42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236" y="3376569"/>
            <a:ext cx="439200" cy="35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660" y="3326348"/>
            <a:ext cx="4392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86"/>
          <p:cNvSpPr txBox="1"/>
          <p:nvPr/>
        </p:nvSpPr>
        <p:spPr>
          <a:xfrm>
            <a:off x="5093450" y="764249"/>
            <a:ext cx="35403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  <a:r>
              <a:rPr lang="en" sz="3200">
                <a:solidFill>
                  <a:srgbClr val="356EFF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leth.io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ethstats.io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56E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Dex.Watch</a:t>
            </a:r>
            <a:endParaRPr sz="3200">
              <a:solidFill>
                <a:srgbClr val="356E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29" name="Google Shape;429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048" y="2167873"/>
            <a:ext cx="952725" cy="106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50"/>
            <a:ext cx="9164628" cy="51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52400"/>
            <a:ext cx="8237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7" title="DeFi Evolu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625" y="407950"/>
            <a:ext cx="5980100" cy="44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7"/>
          <p:cNvSpPr txBox="1"/>
          <p:nvPr/>
        </p:nvSpPr>
        <p:spPr>
          <a:xfrm>
            <a:off x="329400" y="72650"/>
            <a:ext cx="55896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Evolution of DeFi: Dec 2017 - Oct 2019 </a:t>
            </a:r>
            <a:endParaRPr sz="1800" b="1" i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1" name="Google Shape;291;p67" descr="alethio logo light 500.png"/>
          <p:cNvPicPr preferRelativeResize="0"/>
          <p:nvPr/>
        </p:nvPicPr>
        <p:blipFill rotWithShape="1">
          <a:blip r:embed="rId5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8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80" y="0"/>
            <a:ext cx="789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9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25" y="0"/>
            <a:ext cx="68031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70" descr="alethio logo light 500.png"/>
          <p:cNvPicPr preferRelativeResize="0"/>
          <p:nvPr/>
        </p:nvPicPr>
        <p:blipFill rotWithShape="1">
          <a:blip r:embed="rId3">
            <a:alphaModFix/>
          </a:blip>
          <a:srcRect l="24822" r="19993" b="37686"/>
          <a:stretch/>
        </p:blipFill>
        <p:spPr>
          <a:xfrm>
            <a:off x="8688423" y="97645"/>
            <a:ext cx="413125" cy="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37" y="0"/>
            <a:ext cx="71979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1"/>
          <p:cNvPicPr preferRelativeResize="0"/>
          <p:nvPr/>
        </p:nvPicPr>
        <p:blipFill rotWithShape="1">
          <a:blip r:embed="rId4">
            <a:alphaModFix/>
          </a:blip>
          <a:srcRect r="17675" b="38248"/>
          <a:stretch/>
        </p:blipFill>
        <p:spPr>
          <a:xfrm>
            <a:off x="8145025" y="4523425"/>
            <a:ext cx="885150" cy="4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1"/>
          <p:cNvSpPr txBox="1"/>
          <p:nvPr/>
        </p:nvSpPr>
        <p:spPr>
          <a:xfrm>
            <a:off x="306150" y="1071750"/>
            <a:ext cx="851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 ExtraLight"/>
                <a:ea typeface="Muli ExtraLight"/>
                <a:cs typeface="Muli ExtraLight"/>
                <a:sym typeface="Muli ExtraLight"/>
              </a:rPr>
              <a:t>DeFi &amp; DEX: blurring lines</a:t>
            </a:r>
            <a:endParaRPr sz="3600">
              <a:solidFill>
                <a:srgbClr val="FFFFFF"/>
              </a:solidFill>
              <a:latin typeface="Muli ExtraLight"/>
              <a:ea typeface="Muli ExtraLight"/>
              <a:cs typeface="Muli ExtraLight"/>
              <a:sym typeface="Muli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gnals">
  <a:themeElements>
    <a:clrScheme name="Signals 2017">
      <a:dk1>
        <a:srgbClr val="000000"/>
      </a:dk1>
      <a:lt1>
        <a:srgbClr val="FFFFFF"/>
      </a:lt1>
      <a:dk2>
        <a:srgbClr val="404955"/>
      </a:dk2>
      <a:lt2>
        <a:srgbClr val="9BA9BA"/>
      </a:lt2>
      <a:accent1>
        <a:srgbClr val="61A948"/>
      </a:accent1>
      <a:accent2>
        <a:srgbClr val="74D078"/>
      </a:accent2>
      <a:accent3>
        <a:srgbClr val="F6F9FC"/>
      </a:accent3>
      <a:accent4>
        <a:srgbClr val="499DB7"/>
      </a:accent4>
      <a:accent5>
        <a:srgbClr val="165E5C"/>
      </a:accent5>
      <a:accent6>
        <a:srgbClr val="4BAB93"/>
      </a:accent6>
      <a:hlink>
        <a:srgbClr val="008CD1"/>
      </a:hlink>
      <a:folHlink>
        <a:srgbClr val="2A5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eth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On-screen Show (16:9)</PresentationFormat>
  <Paragraphs>81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Barlow</vt:lpstr>
      <vt:lpstr>Calibri</vt:lpstr>
      <vt:lpstr>Barlow ExtraLight</vt:lpstr>
      <vt:lpstr>Muli</vt:lpstr>
      <vt:lpstr>Open Sans</vt:lpstr>
      <vt:lpstr>Barlow Thin</vt:lpstr>
      <vt:lpstr>Arial</vt:lpstr>
      <vt:lpstr>Roboto</vt:lpstr>
      <vt:lpstr>Muli ExtraLight</vt:lpstr>
      <vt:lpstr>Barlow SemiBold</vt:lpstr>
      <vt:lpstr>Barlow Medium</vt:lpstr>
      <vt:lpstr>Simple Light</vt:lpstr>
      <vt:lpstr>Office Theme</vt:lpstr>
      <vt:lpstr>2_Signals</vt:lpstr>
      <vt:lpstr>Simple Light</vt:lpstr>
      <vt:lpstr>Alethio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Zhen</dc:creator>
  <cp:lastModifiedBy>Tina Zhen</cp:lastModifiedBy>
  <cp:revision>1</cp:revision>
  <dcterms:modified xsi:type="dcterms:W3CDTF">2019-10-06T23:44:32Z</dcterms:modified>
</cp:coreProperties>
</file>